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Lst>
  <p:sldSz cy="5143500" cx="9144000"/>
  <p:notesSz cx="6858000" cy="9144000"/>
  <p:embeddedFontLst>
    <p:embeddedFont>
      <p:font typeface="IBM Plex Sans"/>
      <p:regular r:id="rId12"/>
      <p:bold r:id="rId13"/>
      <p:italic r:id="rId14"/>
      <p:boldItalic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font" Target="fonts/IBMPlexSans-bold.fntdata"/><Relationship Id="rId12" Type="http://schemas.openxmlformats.org/officeDocument/2006/relationships/font" Target="fonts/IBMPlexSans-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IBMPlexSans-boldItalic.fntdata"/><Relationship Id="rId14" Type="http://schemas.openxmlformats.org/officeDocument/2006/relationships/font" Target="fonts/IBMPlexSans-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1200"/>
              </a:spcBef>
              <a:spcAft>
                <a:spcPts val="0"/>
              </a:spcAft>
              <a:buClr>
                <a:schemeClr val="dk1"/>
              </a:buClr>
              <a:buSzPts val="1100"/>
              <a:buFont typeface="Arial"/>
              <a:buNone/>
            </a:pPr>
            <a:r>
              <a:rPr b="1" lang="it">
                <a:solidFill>
                  <a:schemeClr val="dk1"/>
                </a:solidFill>
                <a:latin typeface="IBM Plex Sans"/>
                <a:ea typeface="IBM Plex Sans"/>
                <a:cs typeface="IBM Plex Sans"/>
                <a:sym typeface="IBM Plex Sans"/>
              </a:rPr>
              <a:t>Introductie (5 min.)</a:t>
            </a:r>
            <a:endParaRPr b="1">
              <a:solidFill>
                <a:schemeClr val="dk1"/>
              </a:solidFill>
              <a:latin typeface="IBM Plex Sans"/>
              <a:ea typeface="IBM Plex Sans"/>
              <a:cs typeface="IBM Plex Sans"/>
              <a:sym typeface="IBM Plex Sans"/>
            </a:endParaRPr>
          </a:p>
          <a:p>
            <a:pPr indent="0" lvl="0" marL="0" rtl="0" algn="l">
              <a:spcBef>
                <a:spcPts val="120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“Welkom bij ‘</a:t>
            </a:r>
            <a:r>
              <a:rPr i="1" lang="it">
                <a:solidFill>
                  <a:schemeClr val="dk1"/>
                </a:solidFill>
                <a:latin typeface="IBM Plex Sans"/>
                <a:ea typeface="IBM Plex Sans"/>
                <a:cs typeface="IBM Plex Sans"/>
                <a:sym typeface="IBM Plex Sans"/>
              </a:rPr>
              <a:t>Fest It Up!'". </a:t>
            </a:r>
            <a:r>
              <a:rPr lang="it">
                <a:solidFill>
                  <a:schemeClr val="dk1"/>
                </a:solidFill>
                <a:latin typeface="IBM Plex Sans"/>
                <a:ea typeface="IBM Plex Sans"/>
                <a:cs typeface="IBM Plex Sans"/>
                <a:sym typeface="IBM Plex Sans"/>
              </a:rPr>
              <a:t>Vandaag organiseren jullie zelf  een festival. Jullie maken keuzes over energie, eten, afval en vervoer. Elke keuze heeft gevolgen voor het budget en het succes van jullie festival.</a:t>
            </a:r>
            <a:endParaRPr>
              <a:solidFill>
                <a:schemeClr val="dk1"/>
              </a:solidFill>
              <a:latin typeface="IBM Plex Sans"/>
              <a:ea typeface="IBM Plex Sans"/>
              <a:cs typeface="IBM Plex Sans"/>
              <a:sym typeface="IBM Plex Sans"/>
            </a:endParaRPr>
          </a:p>
          <a:p>
            <a:pPr indent="0" lvl="0" marL="0" rtl="0" algn="l">
              <a:spcBef>
                <a:spcPts val="120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We organiseren een festival voor verschillende soorten fans (= doelgroep). Deze fans vinden het belangrijk dat je volgens een duurzame strategie werkt. Door het spel leren jullie niet alleen wat circulariteit betekent, maar ook hoe je creatief en kritisch nadenkt over duurzame oplossingen. Aan het einde van het spel presenteren jullie jullie festival in een korte pitch.</a:t>
            </a:r>
            <a:endParaRPr>
              <a:solidFill>
                <a:schemeClr val="dk1"/>
              </a:solidFill>
              <a:latin typeface="IBM Plex Sans"/>
              <a:ea typeface="IBM Plex Sans"/>
              <a:cs typeface="IBM Plex Sans"/>
              <a:sym typeface="IBM Plex Sans"/>
            </a:endParaRPr>
          </a:p>
          <a:p>
            <a:pPr indent="0" lvl="0" marL="0" rtl="0" algn="l">
              <a:spcBef>
                <a:spcPts val="120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Voor we beginnen:</a:t>
            </a:r>
            <a:endParaRPr>
              <a:solidFill>
                <a:schemeClr val="dk1"/>
              </a:solidFill>
              <a:latin typeface="IBM Plex Sans"/>
              <a:ea typeface="IBM Plex Sans"/>
              <a:cs typeface="IBM Plex Sans"/>
              <a:sym typeface="IBM Plex Sans"/>
            </a:endParaRPr>
          </a:p>
          <a:p>
            <a:pPr indent="-298450" lvl="0" marL="457200" rtl="0" algn="l">
              <a:spcBef>
                <a:spcPts val="120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“Wat komt er volgens jullie allemaal kijken bij het organiseren van een festival?”</a:t>
            </a:r>
            <a:br>
              <a:rPr lang="it">
                <a:solidFill>
                  <a:schemeClr val="dk1"/>
                </a:solidFill>
                <a:latin typeface="IBM Plex Sans"/>
                <a:ea typeface="IBM Plex Sans"/>
                <a:cs typeface="IBM Plex Sans"/>
                <a:sym typeface="IBM Plex Sans"/>
              </a:rPr>
            </a:br>
            <a:endParaRPr>
              <a:solidFill>
                <a:schemeClr val="dk1"/>
              </a:solidFill>
              <a:latin typeface="IBM Plex Sans"/>
              <a:ea typeface="IBM Plex Sans"/>
              <a:cs typeface="IBM Plex Sans"/>
              <a:sym typeface="IBM Plex Sans"/>
            </a:endParaRPr>
          </a:p>
          <a:p>
            <a:pPr indent="-298450" lvl="0" marL="457200" rtl="0" algn="l">
              <a:spcBef>
                <a:spcPts val="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“Wat betekent circulariteit volgens jullie?”</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5dc26af3e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 name="Google Shape;62;g25dc26af3e8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it"/>
              <a:t>Begrip Circulariteit (2 min.)</a:t>
            </a:r>
            <a:endParaRPr b="1"/>
          </a:p>
          <a:p>
            <a:pPr indent="0" lvl="0" marL="0" rtl="0" algn="l">
              <a:lnSpc>
                <a:spcPct val="115000"/>
              </a:lnSpc>
              <a:spcBef>
                <a:spcPts val="120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‘Circulariteit’ betekent dat we materialen en grondstoffen zo slim mogelijk gebruiken, hergebruiken of opnieuw bedenken, zodat we zo weinig mogelijk verspillen. Het gaat dus niet alleen over recycleren, maar ook over creatief denken, hergebruiken, en voorkomen dat we iets weggooien.</a:t>
            </a:r>
            <a:endParaRPr/>
          </a:p>
          <a:p>
            <a:pPr indent="0" lvl="0" marL="0" rtl="0" algn="l">
              <a:lnSpc>
                <a:spcPct val="115000"/>
              </a:lnSpc>
              <a:spcBef>
                <a:spcPts val="1200"/>
              </a:spcBef>
              <a:spcAft>
                <a:spcPts val="0"/>
              </a:spcAft>
              <a:buClr>
                <a:schemeClr val="dk1"/>
              </a:buClr>
              <a:buSzPts val="1100"/>
              <a:buFont typeface="Arial"/>
              <a:buNone/>
            </a:pPr>
            <a:r>
              <a:t/>
            </a:r>
            <a:endParaRPr/>
          </a:p>
          <a:p>
            <a:pPr indent="0" lvl="0" marL="0" rtl="0" algn="l">
              <a:lnSpc>
                <a:spcPct val="100000"/>
              </a:lnSpc>
              <a:spcBef>
                <a:spcPts val="120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5dc26af3e8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 name="Google Shape;72;g25dc26af3e8_0_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it">
                <a:solidFill>
                  <a:schemeClr val="dk1"/>
                </a:solidFill>
                <a:latin typeface="IBM Plex Sans"/>
                <a:ea typeface="IBM Plex Sans"/>
                <a:cs typeface="IBM Plex Sans"/>
                <a:sym typeface="IBM Plex Sans"/>
              </a:rPr>
              <a:t>Verkennen R-strategieën (2 min.)</a:t>
            </a:r>
            <a:endParaRPr b="1">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Om toe te werken naar circulariteit, vindt de fanbase hun eigen strategie het belangrijkste.</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Vat kort de strategieën van de fans samen. Je kan dit doent door de leerlingen te laten verklaren wat de strategieën volgens hen betekenen. Geef ook mee dat er nog meer strategieën bestaan zoals repareren en weigeren.</a:t>
            </a:r>
            <a:endParaRPr b="1">
              <a:solidFill>
                <a:schemeClr val="dk1"/>
              </a:solidFill>
              <a:latin typeface="IBM Plex Sans"/>
              <a:ea typeface="IBM Plex Sans"/>
              <a:cs typeface="IBM Plex Sans"/>
              <a:sym typeface="IBM Plex San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2572f2d8634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2572f2d8634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it">
                <a:solidFill>
                  <a:schemeClr val="dk1"/>
                </a:solidFill>
                <a:latin typeface="IBM Plex Sans"/>
                <a:ea typeface="IBM Plex Sans"/>
                <a:cs typeface="IBM Plex Sans"/>
                <a:sym typeface="IBM Plex Sans"/>
              </a:rPr>
              <a:t>Introductie van de fans (R-strategieën) - 10 min.</a:t>
            </a:r>
            <a:endParaRPr b="1">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Een festival organiseer je natuurlijk voor de fans. Elke soort fans vinden andere zaken belangrijk en willen dat je volgens een bepaalde strategie werkt.</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Om kennis te maken met de fanstrategieën plaatsen we samen de 5 voorwerpen bij de verschillende fans. Welke voorwerpen zou je bij welke fans plaatsen?</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We plaatsen in een groepsgesprek de verschillende symbolen bij de ‘juiste’ fans. Meerdere juiste antwoorden zijn mogelijk.</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Bijvoorbeeld:</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Vernieuw: auto - autodeelplatformen, lamp -  hernieuwbare energie,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Hergebruik: brooddoos</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Recycleer: appel composteren, gebroken glas recycleren</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Verminder: gebruik van de auto, gebruik van elektriciteit</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Andere ideeën en voorbeelden vanuit de jongeren zijn ook mogelijk.</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7588880d92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2" name="Google Shape;102;g37588880d92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it">
                <a:solidFill>
                  <a:schemeClr val="dk1"/>
                </a:solidFill>
                <a:latin typeface="IBM Plex Sans"/>
                <a:ea typeface="IBM Plex Sans"/>
                <a:cs typeface="IBM Plex Sans"/>
                <a:sym typeface="IBM Plex Sans"/>
              </a:rPr>
              <a:t>Extra opdracht (10 min.)</a:t>
            </a:r>
            <a:endParaRPr b="1">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Geef elke groep een strategiekaart.</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u="sng">
                <a:solidFill>
                  <a:schemeClr val="dk1"/>
                </a:solidFill>
                <a:latin typeface="IBM Plex Sans"/>
                <a:ea typeface="IBM Plex Sans"/>
                <a:cs typeface="IBM Plex Sans"/>
                <a:sym typeface="IBM Plex Sans"/>
              </a:rPr>
              <a:t>Uitdagingen:</a:t>
            </a:r>
            <a:endParaRPr u="sng">
              <a:solidFill>
                <a:schemeClr val="dk1"/>
              </a:solidFill>
              <a:latin typeface="IBM Plex Sans"/>
              <a:ea typeface="IBM Plex Sans"/>
              <a:cs typeface="IBM Plex Sans"/>
              <a:sym typeface="IBM Plex Sans"/>
            </a:endParaRPr>
          </a:p>
          <a:p>
            <a:pPr indent="-298450" lvl="0" marL="457200" rtl="0" algn="l">
              <a:spcBef>
                <a:spcPts val="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Vernieuw: Hoe kunnen jullie het idee van ‘tickets’ helemaal anders aanpakken zonder dat jullie afval creëren?</a:t>
            </a:r>
            <a:endParaRPr>
              <a:solidFill>
                <a:schemeClr val="dk1"/>
              </a:solidFill>
              <a:latin typeface="IBM Plex Sans"/>
              <a:ea typeface="IBM Plex Sans"/>
              <a:cs typeface="IBM Plex Sans"/>
              <a:sym typeface="IBM Plex Sans"/>
            </a:endParaRPr>
          </a:p>
          <a:p>
            <a:pPr indent="-298450" lvl="0" marL="457200" rtl="0" algn="l">
              <a:spcBef>
                <a:spcPts val="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Hergebruik: Jullie hebben nog een grote stapel t-shirts van een vorige editie van het festival. Hoe kunnen jullie deze hergebruiken?</a:t>
            </a:r>
            <a:endParaRPr>
              <a:solidFill>
                <a:schemeClr val="dk1"/>
              </a:solidFill>
              <a:latin typeface="IBM Plex Sans"/>
              <a:ea typeface="IBM Plex Sans"/>
              <a:cs typeface="IBM Plex Sans"/>
              <a:sym typeface="IBM Plex Sans"/>
            </a:endParaRPr>
          </a:p>
          <a:p>
            <a:pPr indent="-298450" lvl="0" marL="457200" rtl="0" algn="l">
              <a:spcBef>
                <a:spcPts val="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Verminder: Jullie willen flyers, gadgets, banners, goodiebags … maar het stapelt zich op. Wat kunnen jullie schrappen of vervangen om minder materiaal te verbruiken?</a:t>
            </a:r>
            <a:endParaRPr>
              <a:solidFill>
                <a:schemeClr val="dk1"/>
              </a:solidFill>
              <a:latin typeface="IBM Plex Sans"/>
              <a:ea typeface="IBM Plex Sans"/>
              <a:cs typeface="IBM Plex Sans"/>
              <a:sym typeface="IBM Plex Sans"/>
            </a:endParaRPr>
          </a:p>
          <a:p>
            <a:pPr indent="-298450" lvl="0" marL="457200" rtl="0" algn="l">
              <a:spcBef>
                <a:spcPts val="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Recycleer: Jullie festival krijgt veel kartonnen verpakkingen binnen voor materiaal en eten. Bedenk een creatieve manier om dat afval te recycleren tot iets bruikbaars.</a:t>
            </a:r>
            <a:endParaRPr>
              <a:solidFill>
                <a:schemeClr val="dk1"/>
              </a:solidFill>
              <a:latin typeface="IBM Plex Sans"/>
              <a:ea typeface="IBM Plex Sans"/>
              <a:cs typeface="IBM Plex Sans"/>
              <a:sym typeface="IBM Plex Sans"/>
            </a:endParaRPr>
          </a:p>
          <a:p>
            <a:pPr indent="0" lvl="0" marL="457200" rtl="0" algn="l">
              <a:spcBef>
                <a:spcPts val="0"/>
              </a:spcBef>
              <a:spcAft>
                <a:spcPts val="0"/>
              </a:spcAft>
              <a:buClr>
                <a:schemeClr val="dk1"/>
              </a:buClr>
              <a:buSzPts val="1100"/>
              <a:buFont typeface="Arial"/>
              <a:buNone/>
            </a:pPr>
            <a:r>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Laat de groepen 5 minuten bespreken, daarna mogen ze kort hun uitdaging met oplossing voorstellen. Stel telkens de vraag aan de klas: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“Komt deze oplossing overeen met de strategie van hun fans?”</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Hou in het achterhoofd dat de verschillende strategieën met elkaar overlappen.</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5941f19276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g35941f19276_0_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it">
                <a:solidFill>
                  <a:schemeClr val="dk1"/>
                </a:solidFill>
                <a:latin typeface="IBM Plex Sans"/>
                <a:ea typeface="IBM Plex Sans"/>
                <a:cs typeface="IBM Plex Sans"/>
                <a:sym typeface="IBM Plex Sans"/>
              </a:rPr>
              <a:t>Fest It Up groepswerk (15 min.)</a:t>
            </a:r>
            <a:endParaRPr b="1">
              <a:solidFill>
                <a:schemeClr val="dk1"/>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Om kennis te maken met circulariteit, organiseren we vandaag een festival. Voor we starten met Fest It Up!, maken we groepen van maximaal 3 jongeren. </a:t>
            </a:r>
            <a:endParaRPr>
              <a:solidFill>
                <a:schemeClr val="dk1"/>
              </a:solidFill>
              <a:latin typeface="IBM Plex Sans"/>
              <a:ea typeface="IBM Plex Sans"/>
              <a:cs typeface="IBM Plex Sans"/>
              <a:sym typeface="IBM Plex Sans"/>
            </a:endParaRPr>
          </a:p>
          <a:p>
            <a:pPr indent="-298450" lvl="0" marL="457200" rtl="0" algn="l">
              <a:lnSpc>
                <a:spcPct val="115000"/>
              </a:lnSpc>
              <a:spcBef>
                <a:spcPts val="120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Elke groep volgt de strategie van hun fans (zie strategiekaart)</a:t>
            </a:r>
            <a:endParaRPr>
              <a:solidFill>
                <a:schemeClr val="dk1"/>
              </a:solidFill>
              <a:latin typeface="IBM Plex Sans"/>
              <a:ea typeface="IBM Plex Sans"/>
              <a:cs typeface="IBM Plex Sans"/>
              <a:sym typeface="IBM Plex Sans"/>
            </a:endParaRPr>
          </a:p>
          <a:p>
            <a:pPr indent="-298450" lvl="0" marL="457200" rtl="0" algn="l">
              <a:lnSpc>
                <a:spcPct val="115000"/>
              </a:lnSpc>
              <a:spcBef>
                <a:spcPts val="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Oudere groepen mogen zelf een strategie kiezen. Probeer ervoor te zorgen dat er verschillende strategieën worden gekozen. </a:t>
            </a:r>
            <a:endParaRPr>
              <a:solidFill>
                <a:schemeClr val="dk1"/>
              </a:solidFill>
              <a:latin typeface="IBM Plex Sans"/>
              <a:ea typeface="IBM Plex Sans"/>
              <a:cs typeface="IBM Plex Sans"/>
              <a:sym typeface="IBM Plex Sans"/>
            </a:endParaRPr>
          </a:p>
          <a:p>
            <a:pPr indent="0" lvl="0" marL="0" rtl="0" algn="l">
              <a:lnSpc>
                <a:spcPct val="115000"/>
              </a:lnSpc>
              <a:spcBef>
                <a:spcPts val="1200"/>
              </a:spcBef>
              <a:spcAft>
                <a:spcPts val="0"/>
              </a:spcAft>
              <a:buClr>
                <a:schemeClr val="dk1"/>
              </a:buClr>
              <a:buSzPts val="1100"/>
              <a:buFont typeface="Arial"/>
              <a:buNone/>
            </a:pPr>
            <a:r>
              <a:rPr b="1" lang="it">
                <a:solidFill>
                  <a:schemeClr val="dk1"/>
                </a:solidFill>
                <a:latin typeface="IBM Plex Sans"/>
                <a:ea typeface="IBM Plex Sans"/>
                <a:cs typeface="IBM Plex Sans"/>
                <a:sym typeface="IBM Plex Sans"/>
              </a:rPr>
              <a:t>De groepen doorlopen zelfstandig de game. Wanneer een groep vroeger klaar is, kunnen ze hun pitch vooraf oefenen. </a:t>
            </a:r>
            <a:endParaRPr/>
          </a:p>
          <a:p>
            <a:pPr indent="0" lvl="0" marL="0" rtl="0" algn="l">
              <a:lnSpc>
                <a:spcPct val="100000"/>
              </a:lnSpc>
              <a:spcBef>
                <a:spcPts val="120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3d089e7e4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3d089e7e4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1200"/>
              </a:spcBef>
              <a:spcAft>
                <a:spcPts val="0"/>
              </a:spcAft>
              <a:buClr>
                <a:schemeClr val="dk1"/>
              </a:buClr>
              <a:buSzPts val="1100"/>
              <a:buFont typeface="Arial"/>
              <a:buNone/>
            </a:pPr>
            <a:r>
              <a:rPr b="1" lang="it">
                <a:solidFill>
                  <a:schemeClr val="dk1"/>
                </a:solidFill>
                <a:latin typeface="IBM Plex Sans"/>
                <a:ea typeface="IBM Plex Sans"/>
                <a:cs typeface="IBM Plex Sans"/>
                <a:sym typeface="IBM Plex Sans"/>
              </a:rPr>
              <a:t>Pitchmoment (15 min.)</a:t>
            </a:r>
            <a:endParaRPr b="1">
              <a:solidFill>
                <a:schemeClr val="dk1"/>
              </a:solidFill>
              <a:latin typeface="IBM Plex Sans"/>
              <a:ea typeface="IBM Plex Sans"/>
              <a:cs typeface="IBM Plex Sans"/>
              <a:sym typeface="IBM Plex Sans"/>
            </a:endParaRPr>
          </a:p>
          <a:p>
            <a:pPr indent="0" lvl="0" marL="0" rtl="0" algn="l">
              <a:spcBef>
                <a:spcPts val="120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Na het spel krijgt elke groep maximaal 5 minuten om hun festival kort te pitchen. </a:t>
            </a:r>
            <a:endParaRPr>
              <a:solidFill>
                <a:schemeClr val="dk1"/>
              </a:solidFill>
              <a:latin typeface="IBM Plex Sans"/>
              <a:ea typeface="IBM Plex Sans"/>
              <a:cs typeface="IBM Plex Sans"/>
              <a:sym typeface="IBM Plex Sans"/>
            </a:endParaRPr>
          </a:p>
          <a:p>
            <a:pPr indent="0" lvl="0" marL="0" rtl="0" algn="l">
              <a:spcBef>
                <a:spcPts val="120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Als er te weinig tijd is kan je ook overgaan tot een kringgesprek met onderstaande vragen.</a:t>
            </a:r>
            <a:endParaRPr>
              <a:solidFill>
                <a:schemeClr val="dk1"/>
              </a:solidFill>
              <a:latin typeface="IBM Plex Sans"/>
              <a:ea typeface="IBM Plex Sans"/>
              <a:cs typeface="IBM Plex Sans"/>
              <a:sym typeface="IBM Plex Sans"/>
            </a:endParaRPr>
          </a:p>
          <a:p>
            <a:pPr indent="0" lvl="0" marL="0" rtl="0" algn="l">
              <a:spcBef>
                <a:spcPts val="120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Mogelijke vragen tijdens pitch moment:</a:t>
            </a:r>
            <a:endParaRPr>
              <a:solidFill>
                <a:schemeClr val="dk1"/>
              </a:solidFill>
              <a:latin typeface="IBM Plex Sans"/>
              <a:ea typeface="IBM Plex Sans"/>
              <a:cs typeface="IBM Plex Sans"/>
              <a:sym typeface="IBM Plex Sans"/>
            </a:endParaRPr>
          </a:p>
          <a:p>
            <a:pPr indent="-298450" lvl="0" marL="457200" rtl="0" algn="l">
              <a:spcBef>
                <a:spcPts val="120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Welke keuzes hebben jullie gemaakt die passen bij jullie fans?</a:t>
            </a:r>
            <a:endParaRPr>
              <a:solidFill>
                <a:schemeClr val="dk1"/>
              </a:solidFill>
              <a:latin typeface="IBM Plex Sans"/>
              <a:ea typeface="IBM Plex Sans"/>
              <a:cs typeface="IBM Plex Sans"/>
              <a:sym typeface="IBM Plex Sans"/>
            </a:endParaRPr>
          </a:p>
          <a:p>
            <a:pPr indent="-298450" lvl="0" marL="457200" rtl="0" algn="l">
              <a:spcBef>
                <a:spcPts val="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Hoe was het om keuzes te maken die passen bij jullie fans?</a:t>
            </a:r>
            <a:endParaRPr>
              <a:solidFill>
                <a:schemeClr val="dk1"/>
              </a:solidFill>
              <a:latin typeface="IBM Plex Sans"/>
              <a:ea typeface="IBM Plex Sans"/>
              <a:cs typeface="IBM Plex Sans"/>
              <a:sym typeface="IBM Plex Sans"/>
            </a:endParaRPr>
          </a:p>
          <a:p>
            <a:pPr indent="-298450" lvl="0" marL="457200" rtl="0" algn="l">
              <a:spcBef>
                <a:spcPts val="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Welke strategie is volgens jullie de beste?</a:t>
            </a:r>
            <a:endParaRPr>
              <a:solidFill>
                <a:schemeClr val="dk1"/>
              </a:solidFill>
              <a:latin typeface="IBM Plex Sans"/>
              <a:ea typeface="IBM Plex Sans"/>
              <a:cs typeface="IBM Plex Sans"/>
              <a:sym typeface="IBM Plex Sans"/>
            </a:endParaRPr>
          </a:p>
          <a:p>
            <a:pPr indent="-298450" lvl="0" marL="457200" rtl="0" algn="l">
              <a:spcBef>
                <a:spcPts val="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Wat zouden jullie anders doen als jullie alle fans mochten combineren?</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it"/>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6.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3.png"/><Relationship Id="rId5"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7.png"/><Relationship Id="rId5" Type="http://schemas.openxmlformats.org/officeDocument/2006/relationships/image" Target="../media/image15.png"/><Relationship Id="rId6" Type="http://schemas.openxmlformats.org/officeDocument/2006/relationships/image" Target="../media/image14.png"/><Relationship Id="rId7" Type="http://schemas.openxmlformats.org/officeDocument/2006/relationships/image" Target="../media/image12.png"/><Relationship Id="rId8"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4.png"/><Relationship Id="rId11" Type="http://schemas.openxmlformats.org/officeDocument/2006/relationships/image" Target="../media/image14.png"/><Relationship Id="rId10" Type="http://schemas.openxmlformats.org/officeDocument/2006/relationships/image" Target="../media/image15.png"/><Relationship Id="rId12" Type="http://schemas.openxmlformats.org/officeDocument/2006/relationships/image" Target="../media/image12.png"/><Relationship Id="rId9" Type="http://schemas.openxmlformats.org/officeDocument/2006/relationships/image" Target="../media/image17.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9.png"/><Relationship Id="rId8"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7.png"/><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hyperlink" Target="https://www.figma.com/proto/f8EPshc9eWrbF6MUTrKkhO/Fest-it-up--juli-?node-id=1-45&amp;t=4nmGHuDSntDmmFKV-1&amp;starting-point-node-id=1%3A30" TargetMode="External"/><Relationship Id="rId5"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6.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424D7"/>
        </a:solidFill>
      </p:bgPr>
    </p:bg>
    <p:spTree>
      <p:nvGrpSpPr>
        <p:cNvPr id="53" name="Shape 53"/>
        <p:cNvGrpSpPr/>
        <p:nvPr/>
      </p:nvGrpSpPr>
      <p:grpSpPr>
        <a:xfrm>
          <a:off x="0" y="0"/>
          <a:ext cx="0" cy="0"/>
          <a:chOff x="0" y="0"/>
          <a:chExt cx="0" cy="0"/>
        </a:xfrm>
      </p:grpSpPr>
      <p:sp>
        <p:nvSpPr>
          <p:cNvPr id="54" name="Google Shape;54;p13"/>
          <p:cNvSpPr txBox="1"/>
          <p:nvPr/>
        </p:nvSpPr>
        <p:spPr>
          <a:xfrm>
            <a:off x="1810950" y="1649763"/>
            <a:ext cx="5522100" cy="1354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it" sz="7600">
                <a:solidFill>
                  <a:schemeClr val="lt1"/>
                </a:solidFill>
                <a:latin typeface="IBM Plex Sans"/>
                <a:ea typeface="IBM Plex Sans"/>
                <a:cs typeface="IBM Plex Sans"/>
                <a:sym typeface="IBM Plex Sans"/>
              </a:rPr>
              <a:t>FEST IT UP!</a:t>
            </a:r>
            <a:endParaRPr b="1" sz="7600">
              <a:solidFill>
                <a:schemeClr val="lt1"/>
              </a:solidFill>
              <a:latin typeface="IBM Plex Sans"/>
              <a:ea typeface="IBM Plex Sans"/>
              <a:cs typeface="IBM Plex Sans"/>
              <a:sym typeface="IBM Plex Sans"/>
            </a:endParaRPr>
          </a:p>
        </p:txBody>
      </p:sp>
      <p:pic>
        <p:nvPicPr>
          <p:cNvPr id="55" name="Google Shape;55;p13"/>
          <p:cNvPicPr preferRelativeResize="0"/>
          <p:nvPr/>
        </p:nvPicPr>
        <p:blipFill>
          <a:blip r:embed="rId3">
            <a:alphaModFix/>
          </a:blip>
          <a:stretch>
            <a:fillRect/>
          </a:stretch>
        </p:blipFill>
        <p:spPr>
          <a:xfrm>
            <a:off x="3190889" y="4329321"/>
            <a:ext cx="5939174" cy="800400"/>
          </a:xfrm>
          <a:prstGeom prst="rect">
            <a:avLst/>
          </a:prstGeom>
          <a:noFill/>
          <a:ln>
            <a:noFill/>
          </a:ln>
        </p:spPr>
      </p:pic>
      <p:cxnSp>
        <p:nvCxnSpPr>
          <p:cNvPr id="56" name="Google Shape;56;p13"/>
          <p:cNvCxnSpPr/>
          <p:nvPr/>
        </p:nvCxnSpPr>
        <p:spPr>
          <a:xfrm>
            <a:off x="-7350" y="4330550"/>
            <a:ext cx="9171600" cy="0"/>
          </a:xfrm>
          <a:prstGeom prst="straightConnector1">
            <a:avLst/>
          </a:prstGeom>
          <a:noFill/>
          <a:ln cap="flat" cmpd="sng" w="9525">
            <a:solidFill>
              <a:schemeClr val="lt1"/>
            </a:solidFill>
            <a:prstDash val="solid"/>
            <a:round/>
            <a:headEnd len="med" w="med" type="none"/>
            <a:tailEnd len="med" w="med" type="none"/>
          </a:ln>
        </p:spPr>
      </p:cxnSp>
      <p:cxnSp>
        <p:nvCxnSpPr>
          <p:cNvPr id="57" name="Google Shape;57;p13"/>
          <p:cNvCxnSpPr/>
          <p:nvPr/>
        </p:nvCxnSpPr>
        <p:spPr>
          <a:xfrm>
            <a:off x="-7337" y="324700"/>
            <a:ext cx="9171600" cy="0"/>
          </a:xfrm>
          <a:prstGeom prst="straightConnector1">
            <a:avLst/>
          </a:prstGeom>
          <a:noFill/>
          <a:ln cap="flat" cmpd="sng" w="9525">
            <a:solidFill>
              <a:schemeClr val="lt1"/>
            </a:solidFill>
            <a:prstDash val="solid"/>
            <a:round/>
            <a:headEnd len="med" w="med" type="none"/>
            <a:tailEnd len="med" w="med" type="none"/>
          </a:ln>
        </p:spPr>
      </p:cxnSp>
      <p:sp>
        <p:nvSpPr>
          <p:cNvPr id="58" name="Google Shape;58;p13"/>
          <p:cNvSpPr txBox="1"/>
          <p:nvPr/>
        </p:nvSpPr>
        <p:spPr>
          <a:xfrm>
            <a:off x="1" y="-13775"/>
            <a:ext cx="28794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100">
                <a:solidFill>
                  <a:schemeClr val="lt1"/>
                </a:solidFill>
                <a:latin typeface="IBM Plex Sans"/>
                <a:ea typeface="IBM Plex Sans"/>
                <a:cs typeface="IBM Plex Sans"/>
                <a:sym typeface="IBM Plex Sans"/>
              </a:rPr>
              <a:t>#alphafutureskills 	</a:t>
            </a:r>
            <a:r>
              <a:rPr lang="it" sz="1100">
                <a:solidFill>
                  <a:schemeClr val="lt2"/>
                </a:solidFill>
                <a:latin typeface="IBM Plex Sans"/>
                <a:ea typeface="IBM Plex Sans"/>
                <a:cs typeface="IBM Plex Sans"/>
                <a:sym typeface="IBM Plex Sans"/>
              </a:rPr>
              <a:t>CC BY-NC-ND 4.0</a:t>
            </a:r>
            <a:endParaRPr sz="1100">
              <a:solidFill>
                <a:schemeClr val="lt1"/>
              </a:solidFill>
              <a:latin typeface="IBM Plex Sans"/>
              <a:ea typeface="IBM Plex Sans"/>
              <a:cs typeface="IBM Plex Sans"/>
              <a:sym typeface="IBM Plex Sans"/>
            </a:endParaRPr>
          </a:p>
        </p:txBody>
      </p:sp>
      <p:pic>
        <p:nvPicPr>
          <p:cNvPr id="59" name="Google Shape;59;p13"/>
          <p:cNvPicPr preferRelativeResize="0"/>
          <p:nvPr/>
        </p:nvPicPr>
        <p:blipFill>
          <a:blip r:embed="rId4">
            <a:alphaModFix/>
          </a:blip>
          <a:stretch>
            <a:fillRect/>
          </a:stretch>
        </p:blipFill>
        <p:spPr>
          <a:xfrm>
            <a:off x="152472" y="4490635"/>
            <a:ext cx="987657" cy="4777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cxnSp>
        <p:nvCxnSpPr>
          <p:cNvPr id="64" name="Google Shape;64;p14"/>
          <p:cNvCxnSpPr/>
          <p:nvPr/>
        </p:nvCxnSpPr>
        <p:spPr>
          <a:xfrm>
            <a:off x="-13812" y="4691051"/>
            <a:ext cx="9171600" cy="0"/>
          </a:xfrm>
          <a:prstGeom prst="straightConnector1">
            <a:avLst/>
          </a:prstGeom>
          <a:noFill/>
          <a:ln cap="flat" cmpd="sng" w="9525">
            <a:solidFill>
              <a:srgbClr val="0424D7"/>
            </a:solidFill>
            <a:prstDash val="solid"/>
            <a:round/>
            <a:headEnd len="sm" w="sm" type="none"/>
            <a:tailEnd len="sm" w="sm" type="none"/>
          </a:ln>
        </p:spPr>
      </p:cxnSp>
      <p:sp>
        <p:nvSpPr>
          <p:cNvPr id="65" name="Google Shape;65;p14"/>
          <p:cNvSpPr txBox="1"/>
          <p:nvPr>
            <p:ph idx="12" type="sldNum"/>
          </p:nvPr>
        </p:nvSpPr>
        <p:spPr>
          <a:xfrm>
            <a:off x="8572458" y="4719442"/>
            <a:ext cx="548700" cy="393600"/>
          </a:xfrm>
          <a:prstGeom prst="rect">
            <a:avLst/>
          </a:prstGeom>
          <a:noFill/>
          <a:ln>
            <a:noFill/>
          </a:ln>
        </p:spPr>
        <p:txBody>
          <a:bodyPr anchorCtr="0" anchor="ctr" bIns="91425" lIns="91425" spcFirstLastPara="1" rIns="91425" wrap="square" tIns="108000">
            <a:normAutofit/>
          </a:bodyPr>
          <a:lstStyle/>
          <a:p>
            <a:pPr indent="0" lvl="0" marL="0" rtl="0" algn="r">
              <a:spcBef>
                <a:spcPts val="0"/>
              </a:spcBef>
              <a:spcAft>
                <a:spcPts val="0"/>
              </a:spcAft>
              <a:buNone/>
            </a:pPr>
            <a:fld id="{00000000-1234-1234-1234-123412341234}" type="slidenum">
              <a:rPr lang="it"/>
              <a:t>‹#›</a:t>
            </a:fld>
            <a:endParaRPr/>
          </a:p>
        </p:txBody>
      </p:sp>
      <p:pic>
        <p:nvPicPr>
          <p:cNvPr id="66" name="Google Shape;66;p14"/>
          <p:cNvPicPr preferRelativeResize="0"/>
          <p:nvPr/>
        </p:nvPicPr>
        <p:blipFill rotWithShape="1">
          <a:blip r:embed="rId3">
            <a:alphaModFix/>
          </a:blip>
          <a:srcRect b="0" l="0" r="0" t="0"/>
          <a:stretch/>
        </p:blipFill>
        <p:spPr>
          <a:xfrm>
            <a:off x="68853" y="4766055"/>
            <a:ext cx="315476" cy="315476"/>
          </a:xfrm>
          <a:prstGeom prst="rect">
            <a:avLst/>
          </a:prstGeom>
          <a:noFill/>
          <a:ln>
            <a:noFill/>
          </a:ln>
        </p:spPr>
      </p:pic>
      <p:sp>
        <p:nvSpPr>
          <p:cNvPr id="67" name="Google Shape;67;p14"/>
          <p:cNvSpPr txBox="1"/>
          <p:nvPr/>
        </p:nvSpPr>
        <p:spPr>
          <a:xfrm>
            <a:off x="384325" y="140200"/>
            <a:ext cx="69486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it" sz="2400">
                <a:solidFill>
                  <a:srgbClr val="03C9CB"/>
                </a:solidFill>
                <a:latin typeface="IBM Plex Sans"/>
                <a:ea typeface="IBM Plex Sans"/>
                <a:cs typeface="IBM Plex Sans"/>
                <a:sym typeface="IBM Plex Sans"/>
              </a:rPr>
              <a:t>Circulariteit?</a:t>
            </a:r>
            <a:endParaRPr b="1" i="1" sz="2400" u="none" cap="none" strike="noStrike">
              <a:solidFill>
                <a:srgbClr val="03C9CB"/>
              </a:solidFill>
              <a:latin typeface="IBM Plex Sans"/>
              <a:ea typeface="IBM Plex Sans"/>
              <a:cs typeface="IBM Plex Sans"/>
              <a:sym typeface="IBM Plex Sans"/>
            </a:endParaRPr>
          </a:p>
        </p:txBody>
      </p:sp>
      <p:pic>
        <p:nvPicPr>
          <p:cNvPr id="68" name="Google Shape;68;p14"/>
          <p:cNvPicPr preferRelativeResize="0"/>
          <p:nvPr/>
        </p:nvPicPr>
        <p:blipFill rotWithShape="1">
          <a:blip r:embed="rId4">
            <a:alphaModFix/>
          </a:blip>
          <a:srcRect b="20315" l="0" r="0" t="8327"/>
          <a:stretch/>
        </p:blipFill>
        <p:spPr>
          <a:xfrm>
            <a:off x="2678550" y="1093063"/>
            <a:ext cx="4144400" cy="2957362"/>
          </a:xfrm>
          <a:prstGeom prst="rect">
            <a:avLst/>
          </a:prstGeom>
          <a:noFill/>
          <a:ln>
            <a:noFill/>
          </a:ln>
        </p:spPr>
      </p:pic>
      <p:pic>
        <p:nvPicPr>
          <p:cNvPr id="69" name="Google Shape;69;p14"/>
          <p:cNvPicPr preferRelativeResize="0"/>
          <p:nvPr/>
        </p:nvPicPr>
        <p:blipFill>
          <a:blip r:embed="rId5">
            <a:alphaModFix/>
          </a:blip>
          <a:stretch>
            <a:fillRect/>
          </a:stretch>
        </p:blipFill>
        <p:spPr>
          <a:xfrm>
            <a:off x="7042000" y="3911875"/>
            <a:ext cx="1396164" cy="7791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cxnSp>
        <p:nvCxnSpPr>
          <p:cNvPr id="74" name="Google Shape;74;p15"/>
          <p:cNvCxnSpPr/>
          <p:nvPr/>
        </p:nvCxnSpPr>
        <p:spPr>
          <a:xfrm>
            <a:off x="-13812" y="4691051"/>
            <a:ext cx="9171600" cy="0"/>
          </a:xfrm>
          <a:prstGeom prst="straightConnector1">
            <a:avLst/>
          </a:prstGeom>
          <a:noFill/>
          <a:ln cap="flat" cmpd="sng" w="9525">
            <a:solidFill>
              <a:srgbClr val="0424D7"/>
            </a:solidFill>
            <a:prstDash val="solid"/>
            <a:round/>
            <a:headEnd len="sm" w="sm" type="none"/>
            <a:tailEnd len="sm" w="sm" type="none"/>
          </a:ln>
        </p:spPr>
      </p:cxnSp>
      <p:sp>
        <p:nvSpPr>
          <p:cNvPr id="75" name="Google Shape;75;p15"/>
          <p:cNvSpPr txBox="1"/>
          <p:nvPr>
            <p:ph idx="12" type="sldNum"/>
          </p:nvPr>
        </p:nvSpPr>
        <p:spPr>
          <a:xfrm>
            <a:off x="8572458" y="4719442"/>
            <a:ext cx="548700" cy="393600"/>
          </a:xfrm>
          <a:prstGeom prst="rect">
            <a:avLst/>
          </a:prstGeom>
          <a:noFill/>
          <a:ln>
            <a:noFill/>
          </a:ln>
        </p:spPr>
        <p:txBody>
          <a:bodyPr anchorCtr="0" anchor="ctr" bIns="91425" lIns="91425" spcFirstLastPara="1" rIns="91425" wrap="square" tIns="108000">
            <a:normAutofit/>
          </a:bodyPr>
          <a:lstStyle/>
          <a:p>
            <a:pPr indent="0" lvl="0" marL="0" rtl="0" algn="r">
              <a:spcBef>
                <a:spcPts val="0"/>
              </a:spcBef>
              <a:spcAft>
                <a:spcPts val="0"/>
              </a:spcAft>
              <a:buNone/>
            </a:pPr>
            <a:fld id="{00000000-1234-1234-1234-123412341234}" type="slidenum">
              <a:rPr lang="it"/>
              <a:t>‹#›</a:t>
            </a:fld>
            <a:endParaRPr/>
          </a:p>
        </p:txBody>
      </p:sp>
      <p:pic>
        <p:nvPicPr>
          <p:cNvPr id="76" name="Google Shape;76;p15"/>
          <p:cNvPicPr preferRelativeResize="0"/>
          <p:nvPr/>
        </p:nvPicPr>
        <p:blipFill rotWithShape="1">
          <a:blip r:embed="rId3">
            <a:alphaModFix/>
          </a:blip>
          <a:srcRect b="0" l="0" r="0" t="0"/>
          <a:stretch/>
        </p:blipFill>
        <p:spPr>
          <a:xfrm>
            <a:off x="68853" y="4766055"/>
            <a:ext cx="315476" cy="315476"/>
          </a:xfrm>
          <a:prstGeom prst="rect">
            <a:avLst/>
          </a:prstGeom>
          <a:noFill/>
          <a:ln>
            <a:noFill/>
          </a:ln>
        </p:spPr>
      </p:pic>
      <p:sp>
        <p:nvSpPr>
          <p:cNvPr id="77" name="Google Shape;77;p15"/>
          <p:cNvSpPr txBox="1"/>
          <p:nvPr/>
        </p:nvSpPr>
        <p:spPr>
          <a:xfrm>
            <a:off x="384325" y="140200"/>
            <a:ext cx="69486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it" sz="2400">
                <a:solidFill>
                  <a:srgbClr val="0424D7"/>
                </a:solidFill>
                <a:latin typeface="IBM Plex Sans"/>
                <a:ea typeface="IBM Plex Sans"/>
                <a:cs typeface="IBM Plex Sans"/>
                <a:sym typeface="IBM Plex Sans"/>
              </a:rPr>
              <a:t>Fans</a:t>
            </a:r>
            <a:endParaRPr b="1" i="0" sz="2400" u="none" cap="none" strike="noStrike">
              <a:solidFill>
                <a:srgbClr val="0424D7"/>
              </a:solidFill>
              <a:latin typeface="IBM Plex Sans"/>
              <a:ea typeface="IBM Plex Sans"/>
              <a:cs typeface="IBM Plex Sans"/>
              <a:sym typeface="IBM Plex Sans"/>
            </a:endParaRPr>
          </a:p>
        </p:txBody>
      </p:sp>
      <p:pic>
        <p:nvPicPr>
          <p:cNvPr id="78" name="Google Shape;78;p15"/>
          <p:cNvPicPr preferRelativeResize="0"/>
          <p:nvPr/>
        </p:nvPicPr>
        <p:blipFill>
          <a:blip r:embed="rId4">
            <a:alphaModFix/>
          </a:blip>
          <a:stretch>
            <a:fillRect/>
          </a:stretch>
        </p:blipFill>
        <p:spPr>
          <a:xfrm>
            <a:off x="1815475" y="881700"/>
            <a:ext cx="2447925" cy="1562100"/>
          </a:xfrm>
          <a:prstGeom prst="rect">
            <a:avLst/>
          </a:prstGeom>
          <a:noFill/>
          <a:ln>
            <a:noFill/>
          </a:ln>
        </p:spPr>
      </p:pic>
      <p:pic>
        <p:nvPicPr>
          <p:cNvPr id="79" name="Google Shape;79;p15"/>
          <p:cNvPicPr preferRelativeResize="0"/>
          <p:nvPr/>
        </p:nvPicPr>
        <p:blipFill>
          <a:blip r:embed="rId5">
            <a:alphaModFix/>
          </a:blip>
          <a:stretch>
            <a:fillRect/>
          </a:stretch>
        </p:blipFill>
        <p:spPr>
          <a:xfrm>
            <a:off x="5324475" y="919188"/>
            <a:ext cx="2362200" cy="1638300"/>
          </a:xfrm>
          <a:prstGeom prst="rect">
            <a:avLst/>
          </a:prstGeom>
          <a:noFill/>
          <a:ln>
            <a:noFill/>
          </a:ln>
        </p:spPr>
      </p:pic>
      <p:pic>
        <p:nvPicPr>
          <p:cNvPr id="80" name="Google Shape;80;p15"/>
          <p:cNvPicPr preferRelativeResize="0"/>
          <p:nvPr/>
        </p:nvPicPr>
        <p:blipFill>
          <a:blip r:embed="rId6">
            <a:alphaModFix/>
          </a:blip>
          <a:stretch>
            <a:fillRect/>
          </a:stretch>
        </p:blipFill>
        <p:spPr>
          <a:xfrm>
            <a:off x="1953591" y="2810188"/>
            <a:ext cx="2171700" cy="1514475"/>
          </a:xfrm>
          <a:prstGeom prst="rect">
            <a:avLst/>
          </a:prstGeom>
          <a:noFill/>
          <a:ln>
            <a:noFill/>
          </a:ln>
        </p:spPr>
      </p:pic>
      <p:pic>
        <p:nvPicPr>
          <p:cNvPr id="81" name="Google Shape;81;p15"/>
          <p:cNvPicPr preferRelativeResize="0"/>
          <p:nvPr/>
        </p:nvPicPr>
        <p:blipFill>
          <a:blip r:embed="rId7">
            <a:alphaModFix/>
          </a:blip>
          <a:stretch>
            <a:fillRect/>
          </a:stretch>
        </p:blipFill>
        <p:spPr>
          <a:xfrm>
            <a:off x="5324479" y="2874788"/>
            <a:ext cx="2105025" cy="1466850"/>
          </a:xfrm>
          <a:prstGeom prst="rect">
            <a:avLst/>
          </a:prstGeom>
          <a:noFill/>
          <a:ln>
            <a:noFill/>
          </a:ln>
        </p:spPr>
      </p:pic>
      <p:pic>
        <p:nvPicPr>
          <p:cNvPr id="82" name="Google Shape;82;p15"/>
          <p:cNvPicPr preferRelativeResize="0"/>
          <p:nvPr/>
        </p:nvPicPr>
        <p:blipFill rotWithShape="1">
          <a:blip r:embed="rId8">
            <a:alphaModFix/>
          </a:blip>
          <a:srcRect b="8164" l="0" r="0" t="0"/>
          <a:stretch/>
        </p:blipFill>
        <p:spPr>
          <a:xfrm>
            <a:off x="68850" y="3940275"/>
            <a:ext cx="1652350" cy="7507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6" name="Shape 86"/>
        <p:cNvGrpSpPr/>
        <p:nvPr/>
      </p:nvGrpSpPr>
      <p:grpSpPr>
        <a:xfrm>
          <a:off x="0" y="0"/>
          <a:ext cx="0" cy="0"/>
          <a:chOff x="0" y="0"/>
          <a:chExt cx="0" cy="0"/>
        </a:xfrm>
      </p:grpSpPr>
      <p:cxnSp>
        <p:nvCxnSpPr>
          <p:cNvPr id="87" name="Google Shape;87;p16"/>
          <p:cNvCxnSpPr/>
          <p:nvPr/>
        </p:nvCxnSpPr>
        <p:spPr>
          <a:xfrm>
            <a:off x="-13812" y="4691051"/>
            <a:ext cx="9171600" cy="0"/>
          </a:xfrm>
          <a:prstGeom prst="straightConnector1">
            <a:avLst/>
          </a:prstGeom>
          <a:noFill/>
          <a:ln cap="flat" cmpd="sng" w="9525">
            <a:solidFill>
              <a:srgbClr val="0424D7"/>
            </a:solidFill>
            <a:prstDash val="solid"/>
            <a:round/>
            <a:headEnd len="med" w="med" type="none"/>
            <a:tailEnd len="med" w="med" type="none"/>
          </a:ln>
        </p:spPr>
      </p:cxnSp>
      <p:sp>
        <p:nvSpPr>
          <p:cNvPr id="88" name="Google Shape;88;p16"/>
          <p:cNvSpPr txBox="1"/>
          <p:nvPr>
            <p:ph idx="12" type="sldNum"/>
          </p:nvPr>
        </p:nvSpPr>
        <p:spPr>
          <a:xfrm>
            <a:off x="8572458" y="4719442"/>
            <a:ext cx="548700" cy="393600"/>
          </a:xfrm>
          <a:prstGeom prst="rect">
            <a:avLst/>
          </a:prstGeom>
        </p:spPr>
        <p:txBody>
          <a:bodyPr anchorCtr="0" anchor="ctr" bIns="91425" lIns="91425" spcFirstLastPara="1" rIns="91425" wrap="square" tIns="108000">
            <a:normAutofit/>
          </a:bodyPr>
          <a:lstStyle/>
          <a:p>
            <a:pPr indent="0" lvl="0" marL="0" rtl="0" algn="r">
              <a:spcBef>
                <a:spcPts val="0"/>
              </a:spcBef>
              <a:spcAft>
                <a:spcPts val="0"/>
              </a:spcAft>
              <a:buNone/>
            </a:pPr>
            <a:fld id="{00000000-1234-1234-1234-123412341234}" type="slidenum">
              <a:rPr lang="it" sz="1100">
                <a:solidFill>
                  <a:srgbClr val="0424D7"/>
                </a:solidFill>
                <a:latin typeface="IBM Plex Sans"/>
                <a:ea typeface="IBM Plex Sans"/>
                <a:cs typeface="IBM Plex Sans"/>
                <a:sym typeface="IBM Plex Sans"/>
              </a:rPr>
              <a:t>‹#›</a:t>
            </a:fld>
            <a:endParaRPr sz="1100">
              <a:solidFill>
                <a:srgbClr val="0424D7"/>
              </a:solidFill>
              <a:latin typeface="IBM Plex Sans"/>
              <a:ea typeface="IBM Plex Sans"/>
              <a:cs typeface="IBM Plex Sans"/>
              <a:sym typeface="IBM Plex Sans"/>
            </a:endParaRPr>
          </a:p>
        </p:txBody>
      </p:sp>
      <p:pic>
        <p:nvPicPr>
          <p:cNvPr id="89" name="Google Shape;89;p16"/>
          <p:cNvPicPr preferRelativeResize="0"/>
          <p:nvPr/>
        </p:nvPicPr>
        <p:blipFill>
          <a:blip r:embed="rId3">
            <a:alphaModFix/>
          </a:blip>
          <a:stretch>
            <a:fillRect/>
          </a:stretch>
        </p:blipFill>
        <p:spPr>
          <a:xfrm>
            <a:off x="68853" y="4766055"/>
            <a:ext cx="315476" cy="315476"/>
          </a:xfrm>
          <a:prstGeom prst="rect">
            <a:avLst/>
          </a:prstGeom>
          <a:noFill/>
          <a:ln>
            <a:noFill/>
          </a:ln>
        </p:spPr>
      </p:pic>
      <p:sp>
        <p:nvSpPr>
          <p:cNvPr id="90" name="Google Shape;90;p16"/>
          <p:cNvSpPr txBox="1"/>
          <p:nvPr/>
        </p:nvSpPr>
        <p:spPr>
          <a:xfrm>
            <a:off x="384325" y="140200"/>
            <a:ext cx="69486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it" sz="2400">
                <a:solidFill>
                  <a:srgbClr val="0424D7"/>
                </a:solidFill>
                <a:latin typeface="IBM Plex Sans"/>
                <a:ea typeface="IBM Plex Sans"/>
                <a:cs typeface="IBM Plex Sans"/>
                <a:sym typeface="IBM Plex Sans"/>
              </a:rPr>
              <a:t>Wat hoort bij welke fans?</a:t>
            </a:r>
            <a:endParaRPr b="1" sz="2400">
              <a:solidFill>
                <a:srgbClr val="0424D7"/>
              </a:solidFill>
              <a:latin typeface="IBM Plex Sans"/>
              <a:ea typeface="IBM Plex Sans"/>
              <a:cs typeface="IBM Plex Sans"/>
              <a:sym typeface="IBM Plex Sans"/>
            </a:endParaRPr>
          </a:p>
        </p:txBody>
      </p:sp>
      <p:pic>
        <p:nvPicPr>
          <p:cNvPr id="91" name="Google Shape;91;p16"/>
          <p:cNvPicPr preferRelativeResize="0"/>
          <p:nvPr/>
        </p:nvPicPr>
        <p:blipFill rotWithShape="1">
          <a:blip r:embed="rId4">
            <a:alphaModFix/>
          </a:blip>
          <a:srcRect b="10658" l="0" r="0" t="0"/>
          <a:stretch/>
        </p:blipFill>
        <p:spPr>
          <a:xfrm>
            <a:off x="6050075" y="1128812"/>
            <a:ext cx="1142350" cy="1099150"/>
          </a:xfrm>
          <a:prstGeom prst="rect">
            <a:avLst/>
          </a:prstGeom>
          <a:noFill/>
          <a:ln>
            <a:noFill/>
          </a:ln>
        </p:spPr>
      </p:pic>
      <p:pic>
        <p:nvPicPr>
          <p:cNvPr id="92" name="Google Shape;92;p16"/>
          <p:cNvPicPr preferRelativeResize="0"/>
          <p:nvPr/>
        </p:nvPicPr>
        <p:blipFill>
          <a:blip r:embed="rId5">
            <a:alphaModFix/>
          </a:blip>
          <a:stretch>
            <a:fillRect/>
          </a:stretch>
        </p:blipFill>
        <p:spPr>
          <a:xfrm>
            <a:off x="3883536" y="1128812"/>
            <a:ext cx="1376930" cy="1099150"/>
          </a:xfrm>
          <a:prstGeom prst="rect">
            <a:avLst/>
          </a:prstGeom>
          <a:noFill/>
          <a:ln>
            <a:noFill/>
          </a:ln>
        </p:spPr>
      </p:pic>
      <p:pic>
        <p:nvPicPr>
          <p:cNvPr id="93" name="Google Shape;93;p16"/>
          <p:cNvPicPr preferRelativeResize="0"/>
          <p:nvPr/>
        </p:nvPicPr>
        <p:blipFill>
          <a:blip r:embed="rId6">
            <a:alphaModFix/>
          </a:blip>
          <a:stretch>
            <a:fillRect/>
          </a:stretch>
        </p:blipFill>
        <p:spPr>
          <a:xfrm>
            <a:off x="2281225" y="954674"/>
            <a:ext cx="1273277" cy="1273277"/>
          </a:xfrm>
          <a:prstGeom prst="rect">
            <a:avLst/>
          </a:prstGeom>
          <a:noFill/>
          <a:ln>
            <a:noFill/>
          </a:ln>
        </p:spPr>
      </p:pic>
      <p:pic>
        <p:nvPicPr>
          <p:cNvPr id="94" name="Google Shape;94;p16"/>
          <p:cNvPicPr preferRelativeResize="0"/>
          <p:nvPr/>
        </p:nvPicPr>
        <p:blipFill>
          <a:blip r:embed="rId7">
            <a:alphaModFix/>
          </a:blip>
          <a:stretch>
            <a:fillRect/>
          </a:stretch>
        </p:blipFill>
        <p:spPr>
          <a:xfrm>
            <a:off x="7589175" y="954675"/>
            <a:ext cx="1273275" cy="1273275"/>
          </a:xfrm>
          <a:prstGeom prst="rect">
            <a:avLst/>
          </a:prstGeom>
          <a:noFill/>
          <a:ln>
            <a:noFill/>
          </a:ln>
        </p:spPr>
      </p:pic>
      <p:pic>
        <p:nvPicPr>
          <p:cNvPr id="95" name="Google Shape;95;p16"/>
          <p:cNvPicPr preferRelativeResize="0"/>
          <p:nvPr/>
        </p:nvPicPr>
        <p:blipFill>
          <a:blip r:embed="rId8">
            <a:alphaModFix/>
          </a:blip>
          <a:stretch>
            <a:fillRect/>
          </a:stretch>
        </p:blipFill>
        <p:spPr>
          <a:xfrm>
            <a:off x="508925" y="1026063"/>
            <a:ext cx="1538350" cy="1538350"/>
          </a:xfrm>
          <a:prstGeom prst="rect">
            <a:avLst/>
          </a:prstGeom>
          <a:noFill/>
          <a:ln>
            <a:noFill/>
          </a:ln>
        </p:spPr>
      </p:pic>
      <p:pic>
        <p:nvPicPr>
          <p:cNvPr id="96" name="Google Shape;96;p16"/>
          <p:cNvPicPr preferRelativeResize="0"/>
          <p:nvPr/>
        </p:nvPicPr>
        <p:blipFill>
          <a:blip r:embed="rId9">
            <a:alphaModFix/>
          </a:blip>
          <a:stretch>
            <a:fillRect/>
          </a:stretch>
        </p:blipFill>
        <p:spPr>
          <a:xfrm>
            <a:off x="2326752" y="3213625"/>
            <a:ext cx="2162091" cy="1379700"/>
          </a:xfrm>
          <a:prstGeom prst="rect">
            <a:avLst/>
          </a:prstGeom>
          <a:noFill/>
          <a:ln>
            <a:noFill/>
          </a:ln>
        </p:spPr>
      </p:pic>
      <p:pic>
        <p:nvPicPr>
          <p:cNvPr id="97" name="Google Shape;97;p16"/>
          <p:cNvPicPr preferRelativeResize="0"/>
          <p:nvPr/>
        </p:nvPicPr>
        <p:blipFill>
          <a:blip r:embed="rId10">
            <a:alphaModFix/>
          </a:blip>
          <a:stretch>
            <a:fillRect/>
          </a:stretch>
        </p:blipFill>
        <p:spPr>
          <a:xfrm>
            <a:off x="6901950" y="3229182"/>
            <a:ext cx="2066850" cy="1433468"/>
          </a:xfrm>
          <a:prstGeom prst="rect">
            <a:avLst/>
          </a:prstGeom>
          <a:noFill/>
          <a:ln>
            <a:noFill/>
          </a:ln>
        </p:spPr>
      </p:pic>
      <p:pic>
        <p:nvPicPr>
          <p:cNvPr id="98" name="Google Shape;98;p16"/>
          <p:cNvPicPr preferRelativeResize="0"/>
          <p:nvPr/>
        </p:nvPicPr>
        <p:blipFill>
          <a:blip r:embed="rId11">
            <a:alphaModFix/>
          </a:blip>
          <a:stretch>
            <a:fillRect/>
          </a:stretch>
        </p:blipFill>
        <p:spPr>
          <a:xfrm>
            <a:off x="175199" y="3236358"/>
            <a:ext cx="1978425" cy="1379691"/>
          </a:xfrm>
          <a:prstGeom prst="rect">
            <a:avLst/>
          </a:prstGeom>
          <a:noFill/>
          <a:ln>
            <a:noFill/>
          </a:ln>
        </p:spPr>
      </p:pic>
      <p:pic>
        <p:nvPicPr>
          <p:cNvPr id="99" name="Google Shape;99;p16"/>
          <p:cNvPicPr preferRelativeResize="0"/>
          <p:nvPr/>
        </p:nvPicPr>
        <p:blipFill>
          <a:blip r:embed="rId12">
            <a:alphaModFix/>
          </a:blip>
          <a:stretch>
            <a:fillRect/>
          </a:stretch>
        </p:blipFill>
        <p:spPr>
          <a:xfrm>
            <a:off x="4661972" y="3183632"/>
            <a:ext cx="2066850" cy="144024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3" name="Shape 103"/>
        <p:cNvGrpSpPr/>
        <p:nvPr/>
      </p:nvGrpSpPr>
      <p:grpSpPr>
        <a:xfrm>
          <a:off x="0" y="0"/>
          <a:ext cx="0" cy="0"/>
          <a:chOff x="0" y="0"/>
          <a:chExt cx="0" cy="0"/>
        </a:xfrm>
      </p:grpSpPr>
      <p:cxnSp>
        <p:nvCxnSpPr>
          <p:cNvPr id="104" name="Google Shape;104;p17"/>
          <p:cNvCxnSpPr/>
          <p:nvPr/>
        </p:nvCxnSpPr>
        <p:spPr>
          <a:xfrm>
            <a:off x="-13812" y="4691051"/>
            <a:ext cx="9171600" cy="0"/>
          </a:xfrm>
          <a:prstGeom prst="straightConnector1">
            <a:avLst/>
          </a:prstGeom>
          <a:noFill/>
          <a:ln cap="flat" cmpd="sng" w="9525">
            <a:solidFill>
              <a:srgbClr val="0424D7"/>
            </a:solidFill>
            <a:prstDash val="solid"/>
            <a:round/>
            <a:headEnd len="sm" w="sm" type="none"/>
            <a:tailEnd len="sm" w="sm" type="none"/>
          </a:ln>
        </p:spPr>
      </p:cxnSp>
      <p:sp>
        <p:nvSpPr>
          <p:cNvPr id="105" name="Google Shape;105;p17"/>
          <p:cNvSpPr txBox="1"/>
          <p:nvPr>
            <p:ph idx="12" type="sldNum"/>
          </p:nvPr>
        </p:nvSpPr>
        <p:spPr>
          <a:xfrm>
            <a:off x="8572458" y="4719442"/>
            <a:ext cx="548700" cy="393600"/>
          </a:xfrm>
          <a:prstGeom prst="rect">
            <a:avLst/>
          </a:prstGeom>
          <a:noFill/>
          <a:ln>
            <a:noFill/>
          </a:ln>
        </p:spPr>
        <p:txBody>
          <a:bodyPr anchorCtr="0" anchor="ctr" bIns="91425" lIns="91425" spcFirstLastPara="1" rIns="91425" wrap="square" tIns="108000">
            <a:normAutofit/>
          </a:bodyPr>
          <a:lstStyle/>
          <a:p>
            <a:pPr indent="0" lvl="0" marL="0" rtl="0" algn="r">
              <a:spcBef>
                <a:spcPts val="0"/>
              </a:spcBef>
              <a:spcAft>
                <a:spcPts val="0"/>
              </a:spcAft>
              <a:buNone/>
            </a:pPr>
            <a:fld id="{00000000-1234-1234-1234-123412341234}" type="slidenum">
              <a:rPr lang="it"/>
              <a:t>‹#›</a:t>
            </a:fld>
            <a:endParaRPr/>
          </a:p>
        </p:txBody>
      </p:sp>
      <p:pic>
        <p:nvPicPr>
          <p:cNvPr id="106" name="Google Shape;106;p17"/>
          <p:cNvPicPr preferRelativeResize="0"/>
          <p:nvPr/>
        </p:nvPicPr>
        <p:blipFill rotWithShape="1">
          <a:blip r:embed="rId3">
            <a:alphaModFix/>
          </a:blip>
          <a:srcRect b="0" l="0" r="0" t="0"/>
          <a:stretch/>
        </p:blipFill>
        <p:spPr>
          <a:xfrm>
            <a:off x="68853" y="4766055"/>
            <a:ext cx="315476" cy="315476"/>
          </a:xfrm>
          <a:prstGeom prst="rect">
            <a:avLst/>
          </a:prstGeom>
          <a:noFill/>
          <a:ln>
            <a:noFill/>
          </a:ln>
        </p:spPr>
      </p:pic>
      <p:sp>
        <p:nvSpPr>
          <p:cNvPr id="107" name="Google Shape;107;p17"/>
          <p:cNvSpPr txBox="1"/>
          <p:nvPr/>
        </p:nvSpPr>
        <p:spPr>
          <a:xfrm>
            <a:off x="384325" y="140200"/>
            <a:ext cx="69486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it" sz="1800">
                <a:solidFill>
                  <a:srgbClr val="0424D7"/>
                </a:solidFill>
                <a:latin typeface="IBM Plex Sans"/>
                <a:ea typeface="IBM Plex Sans"/>
                <a:cs typeface="IBM Plex Sans"/>
                <a:sym typeface="IBM Plex Sans"/>
              </a:rPr>
              <a:t>Fans</a:t>
            </a:r>
            <a:endParaRPr b="1" i="0" sz="1800" u="none" cap="none" strike="noStrike">
              <a:solidFill>
                <a:srgbClr val="0424D7"/>
              </a:solidFill>
              <a:latin typeface="IBM Plex Sans"/>
              <a:ea typeface="IBM Plex Sans"/>
              <a:cs typeface="IBM Plex Sans"/>
              <a:sym typeface="IBM Plex Sans"/>
            </a:endParaRPr>
          </a:p>
        </p:txBody>
      </p:sp>
      <p:sp>
        <p:nvSpPr>
          <p:cNvPr id="108" name="Google Shape;108;p17"/>
          <p:cNvSpPr txBox="1"/>
          <p:nvPr/>
        </p:nvSpPr>
        <p:spPr>
          <a:xfrm>
            <a:off x="2085248" y="2789452"/>
            <a:ext cx="24540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it">
                <a:solidFill>
                  <a:srgbClr val="0424D7"/>
                </a:solidFill>
                <a:latin typeface="IBM Plex Sans"/>
                <a:ea typeface="IBM Plex Sans"/>
                <a:cs typeface="IBM Plex Sans"/>
                <a:sym typeface="IBM Plex Sans"/>
              </a:rPr>
              <a:t>Anders nadenken over hoe je iets maakt, gebruikt of organiseert om verspilling te vermijden.</a:t>
            </a:r>
            <a:endParaRPr b="1">
              <a:solidFill>
                <a:srgbClr val="0424D7"/>
              </a:solidFill>
              <a:latin typeface="IBM Plex Sans"/>
              <a:ea typeface="IBM Plex Sans"/>
              <a:cs typeface="IBM Plex Sans"/>
              <a:sym typeface="IBM Plex Sans"/>
            </a:endParaRPr>
          </a:p>
          <a:p>
            <a:pPr indent="0" lvl="0" marL="0" marR="0" rtl="0" algn="l">
              <a:lnSpc>
                <a:spcPct val="100000"/>
              </a:lnSpc>
              <a:spcBef>
                <a:spcPts val="0"/>
              </a:spcBef>
              <a:spcAft>
                <a:spcPts val="0"/>
              </a:spcAft>
              <a:buClr>
                <a:srgbClr val="000000"/>
              </a:buClr>
              <a:buSzPts val="2400"/>
              <a:buFont typeface="Arial"/>
              <a:buNone/>
            </a:pPr>
            <a:r>
              <a:t/>
            </a:r>
            <a:endParaRPr b="1">
              <a:solidFill>
                <a:srgbClr val="0424D7"/>
              </a:solidFill>
              <a:latin typeface="IBM Plex Sans"/>
              <a:ea typeface="IBM Plex Sans"/>
              <a:cs typeface="IBM Plex Sans"/>
              <a:sym typeface="IBM Plex Sans"/>
            </a:endParaRPr>
          </a:p>
          <a:p>
            <a:pPr indent="0" lvl="0" marL="0" marR="0" rtl="0" algn="l">
              <a:lnSpc>
                <a:spcPct val="100000"/>
              </a:lnSpc>
              <a:spcBef>
                <a:spcPts val="0"/>
              </a:spcBef>
              <a:spcAft>
                <a:spcPts val="0"/>
              </a:spcAft>
              <a:buClr>
                <a:srgbClr val="000000"/>
              </a:buClr>
              <a:buSzPts val="2400"/>
              <a:buFont typeface="Arial"/>
              <a:buNone/>
            </a:pPr>
            <a:r>
              <a:rPr b="1" lang="it">
                <a:solidFill>
                  <a:srgbClr val="0424D7"/>
                </a:solidFill>
                <a:latin typeface="IBM Plex Sans"/>
                <a:ea typeface="IBM Plex Sans"/>
                <a:cs typeface="IBM Plex Sans"/>
                <a:sym typeface="IBM Plex Sans"/>
              </a:rPr>
              <a:t>Bijvoorbeeld: autodelen, elektriciteit, …</a:t>
            </a:r>
            <a:endParaRPr b="1">
              <a:solidFill>
                <a:srgbClr val="0424D7"/>
              </a:solidFill>
              <a:latin typeface="IBM Plex Sans"/>
              <a:ea typeface="IBM Plex Sans"/>
              <a:cs typeface="IBM Plex Sans"/>
              <a:sym typeface="IBM Plex Sans"/>
            </a:endParaRPr>
          </a:p>
        </p:txBody>
      </p:sp>
      <p:sp>
        <p:nvSpPr>
          <p:cNvPr id="109" name="Google Shape;109;p17"/>
          <p:cNvSpPr txBox="1"/>
          <p:nvPr/>
        </p:nvSpPr>
        <p:spPr>
          <a:xfrm>
            <a:off x="6495307" y="1142161"/>
            <a:ext cx="2454000" cy="126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it">
                <a:solidFill>
                  <a:srgbClr val="0424D7"/>
                </a:solidFill>
                <a:latin typeface="IBM Plex Sans"/>
                <a:ea typeface="IBM Plex Sans"/>
                <a:cs typeface="IBM Plex Sans"/>
                <a:sym typeface="IBM Plex Sans"/>
              </a:rPr>
              <a:t>Minder materialen of grondstoffen  gebruiken of aankopen. </a:t>
            </a:r>
            <a:endParaRPr b="1">
              <a:solidFill>
                <a:srgbClr val="0424D7"/>
              </a:solidFill>
              <a:latin typeface="IBM Plex Sans"/>
              <a:ea typeface="IBM Plex Sans"/>
              <a:cs typeface="IBM Plex Sans"/>
              <a:sym typeface="IBM Plex Sans"/>
            </a:endParaRPr>
          </a:p>
          <a:p>
            <a:pPr indent="0" lvl="0" marL="0" marR="0" rtl="0" algn="l">
              <a:lnSpc>
                <a:spcPct val="100000"/>
              </a:lnSpc>
              <a:spcBef>
                <a:spcPts val="0"/>
              </a:spcBef>
              <a:spcAft>
                <a:spcPts val="0"/>
              </a:spcAft>
              <a:buClr>
                <a:srgbClr val="000000"/>
              </a:buClr>
              <a:buSzPts val="2400"/>
              <a:buFont typeface="Arial"/>
              <a:buNone/>
            </a:pPr>
            <a:r>
              <a:rPr b="1" lang="it">
                <a:solidFill>
                  <a:srgbClr val="0424D7"/>
                </a:solidFill>
                <a:latin typeface="IBM Plex Sans"/>
                <a:ea typeface="IBM Plex Sans"/>
                <a:cs typeface="IBM Plex Sans"/>
                <a:sym typeface="IBM Plex Sans"/>
              </a:rPr>
              <a:t>Bijvoorbeeld: kleren, elektriciteit, auto’s, …</a:t>
            </a:r>
            <a:endParaRPr b="1">
              <a:solidFill>
                <a:srgbClr val="0424D7"/>
              </a:solidFill>
              <a:latin typeface="IBM Plex Sans"/>
              <a:ea typeface="IBM Plex Sans"/>
              <a:cs typeface="IBM Plex Sans"/>
              <a:sym typeface="IBM Plex Sans"/>
            </a:endParaRPr>
          </a:p>
        </p:txBody>
      </p:sp>
      <p:sp>
        <p:nvSpPr>
          <p:cNvPr id="110" name="Google Shape;110;p17"/>
          <p:cNvSpPr txBox="1"/>
          <p:nvPr/>
        </p:nvSpPr>
        <p:spPr>
          <a:xfrm>
            <a:off x="2035915" y="1364588"/>
            <a:ext cx="2454000" cy="83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it">
                <a:solidFill>
                  <a:srgbClr val="0424D7"/>
                </a:solidFill>
                <a:latin typeface="IBM Plex Sans"/>
                <a:ea typeface="IBM Plex Sans"/>
                <a:cs typeface="IBM Plex Sans"/>
                <a:sym typeface="IBM Plex Sans"/>
              </a:rPr>
              <a:t>Iets opnieuw gebruiken.</a:t>
            </a:r>
            <a:endParaRPr b="1">
              <a:solidFill>
                <a:srgbClr val="0424D7"/>
              </a:solidFill>
              <a:latin typeface="IBM Plex Sans"/>
              <a:ea typeface="IBM Plex Sans"/>
              <a:cs typeface="IBM Plex Sans"/>
              <a:sym typeface="IBM Plex Sans"/>
            </a:endParaRPr>
          </a:p>
          <a:p>
            <a:pPr indent="0" lvl="0" marL="0" marR="0" rtl="0" algn="l">
              <a:lnSpc>
                <a:spcPct val="100000"/>
              </a:lnSpc>
              <a:spcBef>
                <a:spcPts val="0"/>
              </a:spcBef>
              <a:spcAft>
                <a:spcPts val="0"/>
              </a:spcAft>
              <a:buClr>
                <a:srgbClr val="000000"/>
              </a:buClr>
              <a:buSzPts val="2400"/>
              <a:buFont typeface="Arial"/>
              <a:buNone/>
            </a:pPr>
            <a:r>
              <a:rPr b="1" lang="it">
                <a:solidFill>
                  <a:srgbClr val="0424D7"/>
                </a:solidFill>
                <a:latin typeface="IBM Plex Sans"/>
                <a:ea typeface="IBM Plex Sans"/>
                <a:cs typeface="IBM Plex Sans"/>
                <a:sym typeface="IBM Plex Sans"/>
              </a:rPr>
              <a:t>Bijvoorbeeld: brooddoos, glas, …</a:t>
            </a:r>
            <a:endParaRPr b="1">
              <a:solidFill>
                <a:srgbClr val="0424D7"/>
              </a:solidFill>
              <a:latin typeface="IBM Plex Sans"/>
              <a:ea typeface="IBM Plex Sans"/>
              <a:cs typeface="IBM Plex Sans"/>
              <a:sym typeface="IBM Plex Sans"/>
            </a:endParaRPr>
          </a:p>
        </p:txBody>
      </p:sp>
      <p:sp>
        <p:nvSpPr>
          <p:cNvPr id="111" name="Google Shape;111;p17"/>
          <p:cNvSpPr txBox="1"/>
          <p:nvPr/>
        </p:nvSpPr>
        <p:spPr>
          <a:xfrm>
            <a:off x="6495297" y="2715253"/>
            <a:ext cx="24540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it">
                <a:solidFill>
                  <a:srgbClr val="0424D7"/>
                </a:solidFill>
                <a:latin typeface="IBM Plex Sans"/>
                <a:ea typeface="IBM Plex Sans"/>
                <a:cs typeface="IBM Plex Sans"/>
                <a:sym typeface="IBM Plex Sans"/>
              </a:rPr>
              <a:t>Omvormen van afval tot nieuwe grondstoffen of producten.</a:t>
            </a:r>
            <a:endParaRPr b="1">
              <a:solidFill>
                <a:srgbClr val="0424D7"/>
              </a:solidFill>
              <a:latin typeface="IBM Plex Sans"/>
              <a:ea typeface="IBM Plex Sans"/>
              <a:cs typeface="IBM Plex Sans"/>
              <a:sym typeface="IBM Plex Sans"/>
            </a:endParaRPr>
          </a:p>
          <a:p>
            <a:pPr indent="0" lvl="0" marL="0" marR="0" rtl="0" algn="l">
              <a:lnSpc>
                <a:spcPct val="100000"/>
              </a:lnSpc>
              <a:spcBef>
                <a:spcPts val="0"/>
              </a:spcBef>
              <a:spcAft>
                <a:spcPts val="0"/>
              </a:spcAft>
              <a:buClr>
                <a:srgbClr val="000000"/>
              </a:buClr>
              <a:buSzPts val="2400"/>
              <a:buFont typeface="Arial"/>
              <a:buNone/>
            </a:pPr>
            <a:r>
              <a:t/>
            </a:r>
            <a:endParaRPr b="1">
              <a:solidFill>
                <a:srgbClr val="0424D7"/>
              </a:solidFill>
              <a:latin typeface="IBM Plex Sans"/>
              <a:ea typeface="IBM Plex Sans"/>
              <a:cs typeface="IBM Plex Sans"/>
              <a:sym typeface="IBM Plex Sans"/>
            </a:endParaRPr>
          </a:p>
          <a:p>
            <a:pPr indent="0" lvl="0" marL="0" marR="0" rtl="0" algn="l">
              <a:lnSpc>
                <a:spcPct val="100000"/>
              </a:lnSpc>
              <a:spcBef>
                <a:spcPts val="0"/>
              </a:spcBef>
              <a:spcAft>
                <a:spcPts val="0"/>
              </a:spcAft>
              <a:buClr>
                <a:srgbClr val="000000"/>
              </a:buClr>
              <a:buSzPts val="2400"/>
              <a:buFont typeface="Arial"/>
              <a:buNone/>
            </a:pPr>
            <a:r>
              <a:rPr b="1" lang="it">
                <a:solidFill>
                  <a:srgbClr val="0424D7"/>
                </a:solidFill>
                <a:latin typeface="IBM Plex Sans"/>
                <a:ea typeface="IBM Plex Sans"/>
                <a:cs typeface="IBM Plex Sans"/>
                <a:sym typeface="IBM Plex Sans"/>
              </a:rPr>
              <a:t>Bijvoorbeeld: plastic flessen smelten tot tassen, appel tot compost, …</a:t>
            </a:r>
            <a:endParaRPr b="1">
              <a:solidFill>
                <a:srgbClr val="0424D7"/>
              </a:solidFill>
              <a:latin typeface="IBM Plex Sans"/>
              <a:ea typeface="IBM Plex Sans"/>
              <a:cs typeface="IBM Plex Sans"/>
              <a:sym typeface="IBM Plex Sans"/>
            </a:endParaRPr>
          </a:p>
        </p:txBody>
      </p:sp>
      <p:pic>
        <p:nvPicPr>
          <p:cNvPr id="112" name="Google Shape;112;p17"/>
          <p:cNvPicPr preferRelativeResize="0"/>
          <p:nvPr/>
        </p:nvPicPr>
        <p:blipFill>
          <a:blip r:embed="rId4">
            <a:alphaModFix/>
          </a:blip>
          <a:stretch>
            <a:fillRect/>
          </a:stretch>
        </p:blipFill>
        <p:spPr>
          <a:xfrm>
            <a:off x="230482" y="1192830"/>
            <a:ext cx="1640850" cy="1047079"/>
          </a:xfrm>
          <a:prstGeom prst="rect">
            <a:avLst/>
          </a:prstGeom>
          <a:noFill/>
          <a:ln>
            <a:noFill/>
          </a:ln>
        </p:spPr>
      </p:pic>
      <p:pic>
        <p:nvPicPr>
          <p:cNvPr id="113" name="Google Shape;113;p17"/>
          <p:cNvPicPr preferRelativeResize="0"/>
          <p:nvPr/>
        </p:nvPicPr>
        <p:blipFill>
          <a:blip r:embed="rId5">
            <a:alphaModFix/>
          </a:blip>
          <a:stretch>
            <a:fillRect/>
          </a:stretch>
        </p:blipFill>
        <p:spPr>
          <a:xfrm>
            <a:off x="253634" y="3079219"/>
            <a:ext cx="1631900" cy="1138037"/>
          </a:xfrm>
          <a:prstGeom prst="rect">
            <a:avLst/>
          </a:prstGeom>
          <a:noFill/>
          <a:ln>
            <a:noFill/>
          </a:ln>
        </p:spPr>
      </p:pic>
      <p:pic>
        <p:nvPicPr>
          <p:cNvPr id="114" name="Google Shape;114;p17"/>
          <p:cNvPicPr preferRelativeResize="0"/>
          <p:nvPr/>
        </p:nvPicPr>
        <p:blipFill>
          <a:blip r:embed="rId6">
            <a:alphaModFix/>
          </a:blip>
          <a:stretch>
            <a:fillRect/>
          </a:stretch>
        </p:blipFill>
        <p:spPr>
          <a:xfrm>
            <a:off x="4654500" y="1171150"/>
            <a:ext cx="1631900" cy="1131818"/>
          </a:xfrm>
          <a:prstGeom prst="rect">
            <a:avLst/>
          </a:prstGeom>
          <a:noFill/>
          <a:ln>
            <a:noFill/>
          </a:ln>
        </p:spPr>
      </p:pic>
      <p:pic>
        <p:nvPicPr>
          <p:cNvPr id="115" name="Google Shape;115;p17"/>
          <p:cNvPicPr preferRelativeResize="0"/>
          <p:nvPr/>
        </p:nvPicPr>
        <p:blipFill>
          <a:blip r:embed="rId7">
            <a:alphaModFix/>
          </a:blip>
          <a:stretch>
            <a:fillRect/>
          </a:stretch>
        </p:blipFill>
        <p:spPr>
          <a:xfrm>
            <a:off x="4738974" y="3067475"/>
            <a:ext cx="1631900" cy="113716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19" name="Shape 119"/>
        <p:cNvGrpSpPr/>
        <p:nvPr/>
      </p:nvGrpSpPr>
      <p:grpSpPr>
        <a:xfrm>
          <a:off x="0" y="0"/>
          <a:ext cx="0" cy="0"/>
          <a:chOff x="0" y="0"/>
          <a:chExt cx="0" cy="0"/>
        </a:xfrm>
      </p:grpSpPr>
      <p:cxnSp>
        <p:nvCxnSpPr>
          <p:cNvPr id="120" name="Google Shape;120;p18"/>
          <p:cNvCxnSpPr/>
          <p:nvPr/>
        </p:nvCxnSpPr>
        <p:spPr>
          <a:xfrm>
            <a:off x="-13812" y="4691051"/>
            <a:ext cx="9171600" cy="0"/>
          </a:xfrm>
          <a:prstGeom prst="straightConnector1">
            <a:avLst/>
          </a:prstGeom>
          <a:noFill/>
          <a:ln cap="flat" cmpd="sng" w="9525">
            <a:solidFill>
              <a:srgbClr val="0424D7"/>
            </a:solidFill>
            <a:prstDash val="solid"/>
            <a:round/>
            <a:headEnd len="sm" w="sm" type="none"/>
            <a:tailEnd len="sm" w="sm" type="none"/>
          </a:ln>
        </p:spPr>
      </p:cxnSp>
      <p:sp>
        <p:nvSpPr>
          <p:cNvPr id="121" name="Google Shape;121;p18"/>
          <p:cNvSpPr txBox="1"/>
          <p:nvPr>
            <p:ph idx="12" type="sldNum"/>
          </p:nvPr>
        </p:nvSpPr>
        <p:spPr>
          <a:xfrm>
            <a:off x="8572458" y="4719442"/>
            <a:ext cx="548700" cy="393600"/>
          </a:xfrm>
          <a:prstGeom prst="rect">
            <a:avLst/>
          </a:prstGeom>
          <a:noFill/>
          <a:ln>
            <a:noFill/>
          </a:ln>
        </p:spPr>
        <p:txBody>
          <a:bodyPr anchorCtr="0" anchor="ctr" bIns="91425" lIns="91425" spcFirstLastPara="1" rIns="91425" wrap="square" tIns="108000">
            <a:normAutofit/>
          </a:bodyPr>
          <a:lstStyle/>
          <a:p>
            <a:pPr indent="0" lvl="0" marL="0" rtl="0" algn="r">
              <a:spcBef>
                <a:spcPts val="0"/>
              </a:spcBef>
              <a:spcAft>
                <a:spcPts val="0"/>
              </a:spcAft>
              <a:buNone/>
            </a:pPr>
            <a:fld id="{00000000-1234-1234-1234-123412341234}" type="slidenum">
              <a:rPr lang="it"/>
              <a:t>‹#›</a:t>
            </a:fld>
            <a:endParaRPr/>
          </a:p>
        </p:txBody>
      </p:sp>
      <p:pic>
        <p:nvPicPr>
          <p:cNvPr id="122" name="Google Shape;122;p18"/>
          <p:cNvPicPr preferRelativeResize="0"/>
          <p:nvPr/>
        </p:nvPicPr>
        <p:blipFill rotWithShape="1">
          <a:blip r:embed="rId3">
            <a:alphaModFix/>
          </a:blip>
          <a:srcRect b="0" l="0" r="0" t="0"/>
          <a:stretch/>
        </p:blipFill>
        <p:spPr>
          <a:xfrm>
            <a:off x="68853" y="4766055"/>
            <a:ext cx="315476" cy="315476"/>
          </a:xfrm>
          <a:prstGeom prst="rect">
            <a:avLst/>
          </a:prstGeom>
          <a:noFill/>
          <a:ln>
            <a:noFill/>
          </a:ln>
        </p:spPr>
      </p:pic>
      <p:pic>
        <p:nvPicPr>
          <p:cNvPr id="123" name="Google Shape;123;p18">
            <a:hlinkClick r:id="rId4"/>
          </p:cNvPr>
          <p:cNvPicPr preferRelativeResize="0"/>
          <p:nvPr/>
        </p:nvPicPr>
        <p:blipFill>
          <a:blip r:embed="rId5">
            <a:alphaModFix/>
          </a:blip>
          <a:stretch>
            <a:fillRect/>
          </a:stretch>
        </p:blipFill>
        <p:spPr>
          <a:xfrm>
            <a:off x="1626352" y="442925"/>
            <a:ext cx="6158575" cy="37513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424D7"/>
        </a:solidFill>
      </p:bgPr>
    </p:bg>
    <p:spTree>
      <p:nvGrpSpPr>
        <p:cNvPr id="127" name="Shape 127"/>
        <p:cNvGrpSpPr/>
        <p:nvPr/>
      </p:nvGrpSpPr>
      <p:grpSpPr>
        <a:xfrm>
          <a:off x="0" y="0"/>
          <a:ext cx="0" cy="0"/>
          <a:chOff x="0" y="0"/>
          <a:chExt cx="0" cy="0"/>
        </a:xfrm>
      </p:grpSpPr>
      <p:sp>
        <p:nvSpPr>
          <p:cNvPr id="128" name="Google Shape;128;p19"/>
          <p:cNvSpPr txBox="1"/>
          <p:nvPr/>
        </p:nvSpPr>
        <p:spPr>
          <a:xfrm>
            <a:off x="918925" y="1894488"/>
            <a:ext cx="7319100" cy="1354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it" sz="7600">
                <a:solidFill>
                  <a:schemeClr val="lt1"/>
                </a:solidFill>
                <a:latin typeface="IBM Plex Sans"/>
                <a:ea typeface="IBM Plex Sans"/>
                <a:cs typeface="IBM Plex Sans"/>
                <a:sym typeface="IBM Plex Sans"/>
              </a:rPr>
              <a:t>TIME TO PITCH</a:t>
            </a:r>
            <a:endParaRPr b="1" sz="7600">
              <a:solidFill>
                <a:schemeClr val="lt1"/>
              </a:solidFill>
              <a:latin typeface="IBM Plex Sans"/>
              <a:ea typeface="IBM Plex Sans"/>
              <a:cs typeface="IBM Plex Sans"/>
              <a:sym typeface="IBM Plex Sans"/>
            </a:endParaRPr>
          </a:p>
        </p:txBody>
      </p:sp>
      <p:pic>
        <p:nvPicPr>
          <p:cNvPr id="129" name="Google Shape;129;p19"/>
          <p:cNvPicPr preferRelativeResize="0"/>
          <p:nvPr/>
        </p:nvPicPr>
        <p:blipFill>
          <a:blip r:embed="rId3">
            <a:alphaModFix/>
          </a:blip>
          <a:stretch>
            <a:fillRect/>
          </a:stretch>
        </p:blipFill>
        <p:spPr>
          <a:xfrm>
            <a:off x="3190889" y="4329321"/>
            <a:ext cx="5939174" cy="800400"/>
          </a:xfrm>
          <a:prstGeom prst="rect">
            <a:avLst/>
          </a:prstGeom>
          <a:noFill/>
          <a:ln>
            <a:noFill/>
          </a:ln>
        </p:spPr>
      </p:pic>
      <p:cxnSp>
        <p:nvCxnSpPr>
          <p:cNvPr id="130" name="Google Shape;130;p19"/>
          <p:cNvCxnSpPr/>
          <p:nvPr/>
        </p:nvCxnSpPr>
        <p:spPr>
          <a:xfrm>
            <a:off x="-7350" y="4330550"/>
            <a:ext cx="9171600" cy="0"/>
          </a:xfrm>
          <a:prstGeom prst="straightConnector1">
            <a:avLst/>
          </a:prstGeom>
          <a:noFill/>
          <a:ln cap="flat" cmpd="sng" w="9525">
            <a:solidFill>
              <a:schemeClr val="lt1"/>
            </a:solidFill>
            <a:prstDash val="solid"/>
            <a:round/>
            <a:headEnd len="med" w="med" type="none"/>
            <a:tailEnd len="med" w="med" type="none"/>
          </a:ln>
        </p:spPr>
      </p:cxnSp>
      <p:cxnSp>
        <p:nvCxnSpPr>
          <p:cNvPr id="131" name="Google Shape;131;p19"/>
          <p:cNvCxnSpPr/>
          <p:nvPr/>
        </p:nvCxnSpPr>
        <p:spPr>
          <a:xfrm>
            <a:off x="-7337" y="324700"/>
            <a:ext cx="9171600" cy="0"/>
          </a:xfrm>
          <a:prstGeom prst="straightConnector1">
            <a:avLst/>
          </a:prstGeom>
          <a:noFill/>
          <a:ln cap="flat" cmpd="sng" w="9525">
            <a:solidFill>
              <a:schemeClr val="lt1"/>
            </a:solidFill>
            <a:prstDash val="solid"/>
            <a:round/>
            <a:headEnd len="med" w="med" type="none"/>
            <a:tailEnd len="med" w="med" type="none"/>
          </a:ln>
        </p:spPr>
      </p:cxnSp>
      <p:sp>
        <p:nvSpPr>
          <p:cNvPr id="132" name="Google Shape;132;p19"/>
          <p:cNvSpPr txBox="1"/>
          <p:nvPr/>
        </p:nvSpPr>
        <p:spPr>
          <a:xfrm>
            <a:off x="-2" y="-13771"/>
            <a:ext cx="18039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100">
                <a:solidFill>
                  <a:schemeClr val="lt1"/>
                </a:solidFill>
                <a:latin typeface="IBM Plex Sans"/>
                <a:ea typeface="IBM Plex Sans"/>
                <a:cs typeface="IBM Plex Sans"/>
                <a:sym typeface="IBM Plex Sans"/>
              </a:rPr>
              <a:t>#alphafutureskills</a:t>
            </a:r>
            <a:endParaRPr sz="1100">
              <a:solidFill>
                <a:schemeClr val="lt1"/>
              </a:solidFill>
              <a:latin typeface="IBM Plex Sans"/>
              <a:ea typeface="IBM Plex Sans"/>
              <a:cs typeface="IBM Plex Sans"/>
              <a:sym typeface="IBM Plex Sans"/>
            </a:endParaRPr>
          </a:p>
        </p:txBody>
      </p:sp>
      <p:pic>
        <p:nvPicPr>
          <p:cNvPr id="133" name="Google Shape;133;p19"/>
          <p:cNvPicPr preferRelativeResize="0"/>
          <p:nvPr/>
        </p:nvPicPr>
        <p:blipFill>
          <a:blip r:embed="rId4">
            <a:alphaModFix/>
          </a:blip>
          <a:stretch>
            <a:fillRect/>
          </a:stretch>
        </p:blipFill>
        <p:spPr>
          <a:xfrm>
            <a:off x="152472" y="4490635"/>
            <a:ext cx="987657" cy="4777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